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67" r:id="rId2"/>
    <p:sldId id="475" r:id="rId3"/>
    <p:sldId id="468" r:id="rId4"/>
    <p:sldId id="478" r:id="rId5"/>
    <p:sldId id="479" r:id="rId6"/>
    <p:sldId id="470" r:id="rId7"/>
    <p:sldId id="465" r:id="rId8"/>
    <p:sldId id="471" r:id="rId9"/>
    <p:sldId id="472" r:id="rId10"/>
    <p:sldId id="474" r:id="rId11"/>
    <p:sldId id="477" r:id="rId12"/>
    <p:sldId id="466" r:id="rId13"/>
    <p:sldId id="467" r:id="rId14"/>
  </p:sldIdLst>
  <p:sldSz cx="9144000" cy="6858000" type="screen4x3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16"/>
    <a:srgbClr val="04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039" autoAdjust="0"/>
  </p:normalViewPr>
  <p:slideViewPr>
    <p:cSldViewPr>
      <p:cViewPr varScale="1">
        <p:scale>
          <a:sx n="107" d="100"/>
          <a:sy n="107" d="100"/>
        </p:scale>
        <p:origin x="204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184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20DB240-995B-425D-A209-F9C7B8459AA5}" type="datetimeFigureOut">
              <a:rPr lang="en-GB"/>
              <a:pPr>
                <a:defRPr/>
              </a:pPr>
              <a:t>03/02/2017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D10518-3D60-435C-BE4A-0D1B305C9DA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660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36AD8FE-A296-4984-A7B6-F8CF6D42F625}" type="datetimeFigureOut">
              <a:rPr lang="en-GB"/>
              <a:pPr>
                <a:defRPr/>
              </a:pPr>
              <a:t>03/02/2017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8BEEAE5-0834-45DB-BE50-12C065B3960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7913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AC44D1-34E0-462C-97C9-33A7A1678CA0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68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6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1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65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3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AC44D1-34E0-462C-97C9-33A7A1678CA0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7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7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5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88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BB06C6-88B0-49FC-B839-596A416F9E2A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6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pPr>
              <a:defRPr/>
            </a:pPr>
            <a:fld id="{F259774A-E905-44DD-A2C4-8EB01C21BF9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5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39013-1EA5-40E3-AA68-90D4FA9EAF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60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D67200-1A59-4DC6-91F1-A00B38F4E9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9D126-568B-434A-A56E-6794431503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7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366B52-17B4-49C3-8F09-8F54F4F4FB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9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4E30C-D8ED-49FA-8506-817CBF6678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4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301E51-452B-485E-9E0A-8988FD8E4CF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13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CF0CA0-265B-45E6-8F44-0C76617783C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42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A33B1-4762-4DD5-AC3B-785D86B868F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61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5DE644-31DE-47B2-B2DE-76EEE65AAB6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5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3B479F-35EF-4942-8513-7534B3255B6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12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E0C3DBB-8638-4743-A46B-FC5D05D6832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0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uk.pinterest.com/wayneborrett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www.british-history.ac.uk/no-series/london-map-morgan/1682" TargetMode="External"/><Relationship Id="rId7" Type="http://schemas.openxmlformats.org/officeDocument/2006/relationships/hyperlink" Target="https://en.wikipedia.org/wiki/File:Billingsgatemicrocosm.jpg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Billingsgate_Fish_Market" TargetMode="External"/><Relationship Id="rId11" Type="http://schemas.openxmlformats.org/officeDocument/2006/relationships/image" Target="../media/image36.jpeg"/><Relationship Id="rId5" Type="http://schemas.openxmlformats.org/officeDocument/2006/relationships/hyperlink" Target="mailto:wayne.borrett@mgroup.co.uk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www.ebay.co.uk/itm/London-City-Tower-Finsbury-Circus-1911-small-orig-city-map-Royal-Mint-St-Pauls-/132073496182?hash=item1ec0319e76" TargetMode="Externa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tish-history.ac.uk/no-series/london-map-agas/156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web.mit.edu/21h.416/www/old/images/crane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cracked.com/article_24024_why-apocalypse-will-be-more-embarrassing-than-scary.html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hyperlink" Target="http://bytesdaily.blogspot.co.uk/2011/07/great-horse-manure-crisis-of-1894.html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lpha.layersoflondon.org/the-ma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hyperlink" Target="https://www.openstreetmap.or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entbrite.co.uk/e/maphackathon-tickets-3046947301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ndonspovertyprofile.org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works.stanford.edu/catalog/harvard-g5754-l7-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311392" y="701832"/>
            <a:ext cx="3108480" cy="2535527"/>
          </a:xfrm>
        </p:spPr>
        <p:txBody>
          <a:bodyPr anchor="t">
            <a:normAutofit/>
          </a:bodyPr>
          <a:lstStyle/>
          <a:p>
            <a:pPr algn="l" eaLnBrk="1" hangingPunct="1"/>
            <a:br>
              <a:rPr lang="en-GB" altLang="en-US" sz="800"/>
            </a:br>
            <a:r>
              <a:rPr lang="en-GB" altLang="en-US" sz="2000"/>
              <a:t>Mapping the</a:t>
            </a:r>
            <a:br>
              <a:rPr lang="en-GB" altLang="en-US" sz="2000"/>
            </a:br>
            <a:r>
              <a:rPr lang="en-GB" altLang="en-US" sz="2000"/>
              <a:t>Early Modern</a:t>
            </a:r>
            <a:br>
              <a:rPr lang="en-GB" altLang="en-US" sz="2000"/>
            </a:br>
            <a:r>
              <a:rPr lang="en-GB" altLang="en-US" sz="2000"/>
              <a:t>Thames shoreline</a:t>
            </a:r>
            <a:br>
              <a:rPr lang="en-GB" altLang="en-US" sz="2000"/>
            </a:br>
            <a:br>
              <a:rPr lang="en-GB" altLang="en-US" sz="2000"/>
            </a:br>
            <a:br>
              <a:rPr lang="en-GB" altLang="en-US" sz="2000"/>
            </a:br>
            <a:endParaRPr lang="en-GB" altLang="en-US" sz="2000" dirty="0"/>
          </a:p>
        </p:txBody>
      </p:sp>
      <p:pic>
        <p:nvPicPr>
          <p:cNvPr id="40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-36096"/>
            <a:ext cx="4427984" cy="615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311392" y="4293096"/>
            <a:ext cx="447663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GB" altLang="en-US" sz="1600" kern="0"/>
              <a:t>Early Modern Thames Maphackathon</a:t>
            </a:r>
          </a:p>
          <a:p>
            <a:pPr algn="l"/>
            <a:r>
              <a:rPr lang="en-GB" sz="1500">
                <a:solidFill>
                  <a:schemeClr val="tx1"/>
                </a:solidFill>
              </a:rPr>
              <a:t>Saturday, 11</a:t>
            </a:r>
            <a:r>
              <a:rPr lang="en-GB" sz="1500" baseline="30000">
                <a:solidFill>
                  <a:schemeClr val="tx1"/>
                </a:solidFill>
              </a:rPr>
              <a:t>th</a:t>
            </a:r>
            <a:r>
              <a:rPr lang="en-GB" sz="1500">
                <a:solidFill>
                  <a:schemeClr val="tx1"/>
                </a:solidFill>
              </a:rPr>
              <a:t> February 2017 (9 am to 6 pm)</a:t>
            </a:r>
          </a:p>
          <a:p>
            <a:pPr algn="l"/>
            <a:r>
              <a:rPr lang="en-GB" sz="1500">
                <a:solidFill>
                  <a:schemeClr val="tx1"/>
                </a:solidFill>
              </a:rPr>
              <a:t>Sunday, 12</a:t>
            </a:r>
            <a:r>
              <a:rPr lang="en-GB" sz="1500" baseline="30000">
                <a:solidFill>
                  <a:schemeClr val="tx1"/>
                </a:solidFill>
              </a:rPr>
              <a:t>th</a:t>
            </a:r>
            <a:r>
              <a:rPr lang="en-GB" sz="1500">
                <a:solidFill>
                  <a:schemeClr val="tx1"/>
                </a:solidFill>
              </a:rPr>
              <a:t> February 2017 (9 am to 6 pm)</a:t>
            </a:r>
          </a:p>
          <a:p>
            <a:pPr algn="l"/>
            <a:r>
              <a:rPr lang="en-GB" sz="1500">
                <a:solidFill>
                  <a:schemeClr val="tx1"/>
                </a:solidFill>
              </a:rPr>
              <a:t>Quayside Room, Museum of London Docklands</a:t>
            </a:r>
          </a:p>
        </p:txBody>
      </p:sp>
    </p:spTree>
    <p:extLst>
      <p:ext uri="{BB962C8B-B14F-4D97-AF65-F5344CB8AC3E}">
        <p14:creationId xmlns:p14="http://schemas.microsoft.com/office/powerpoint/2010/main" val="83408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SOUNDSCAPE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We are forming a hack team to model &amp; map C17th &amp; early C18th Billingsgate fishmarket soundscape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14786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From TLH corner, clockwise (1) A fish porter at Billingsgate, 1893, Paul Martin, Museum of London Prints (2) Porters at Billingsgate, 1960s (3) Billingsgate Market, 1890s (4) Billingsgate Market, c. 1910, </a:t>
            </a:r>
            <a:r>
              <a:rPr lang="en-GB" sz="900" b="1">
                <a:hlinkClick r:id="rId3"/>
              </a:rPr>
              <a:t>wayne.borrett@mgroup.co.uk </a:t>
            </a:r>
            <a:r>
              <a:rPr lang="en-GB" sz="900">
                <a:solidFill>
                  <a:schemeClr val="bg1"/>
                </a:solidFill>
              </a:rPr>
              <a:t> (5) Billingsgate Porter, Vernon Stratton, Getty Images (4) Billingsgate Market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" y="849245"/>
            <a:ext cx="3589567" cy="2821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691" y="849245"/>
            <a:ext cx="3811291" cy="5345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09584"/>
            <a:ext cx="2240987" cy="2939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469" y="849245"/>
            <a:ext cx="2424150" cy="2941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987" y="3684072"/>
            <a:ext cx="3063704" cy="24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6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 idx="4294967295"/>
          </p:nvPr>
        </p:nvSpPr>
        <p:spPr>
          <a:xfrm>
            <a:off x="80685" y="115888"/>
            <a:ext cx="8135938" cy="865187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BILLINGSGATE SOUNDSCAPE HACK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854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Ian Rawes is forming a Billingsgate C17th/C18th soundscape Maphackathon hack team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172" y="6075078"/>
            <a:ext cx="90907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From TLH Corner: (1) Morgan's Map of the Whole of London in 1682, </a:t>
            </a:r>
            <a:r>
              <a:rPr lang="en-GB" sz="900">
                <a:solidFill>
                  <a:schemeClr val="bg1"/>
                </a:solidFill>
                <a:hlinkClick r:id="rId3"/>
              </a:rPr>
              <a:t>http://www.british-history.ac.uk/no-series/london-map-morgan/1682</a:t>
            </a:r>
            <a:endParaRPr lang="en-GB" sz="900">
              <a:solidFill>
                <a:schemeClr val="bg1"/>
              </a:solidFill>
            </a:endParaRPr>
          </a:p>
          <a:p>
            <a:r>
              <a:rPr lang="en-GB" sz="900">
                <a:solidFill>
                  <a:schemeClr val="bg1"/>
                </a:solidFill>
              </a:rPr>
              <a:t>(2) Detail from Baedeker "London and its Environs", sixteenth edition, Leipzig 1911, III. The City from St. Paul's to the Tower, </a:t>
            </a:r>
            <a:r>
              <a:rPr lang="en-GB" sz="900">
                <a:solidFill>
                  <a:schemeClr val="bg1"/>
                </a:solidFill>
                <a:hlinkClick r:id="rId4"/>
              </a:rPr>
              <a:t>http://www.ebay.co.uk/itm/London-City-Tower-Finsbury-Circus-1911-small-orig-city-map-Royal-Mint-St-Pauls-/132073496182?hash=item1ec0319e76</a:t>
            </a:r>
            <a:r>
              <a:rPr lang="en-GB" sz="900">
                <a:solidFill>
                  <a:schemeClr val="bg1"/>
                </a:solidFill>
              </a:rPr>
              <a:t> (3) Billingsgate Market, c. 1910, </a:t>
            </a:r>
            <a:r>
              <a:rPr lang="en-GB" sz="900">
                <a:solidFill>
                  <a:schemeClr val="bg1"/>
                </a:solidFill>
                <a:hlinkClick r:id="rId5"/>
              </a:rPr>
              <a:t>wayne.borrett@mgroup.co.uk</a:t>
            </a:r>
            <a:r>
              <a:rPr lang="en-GB" sz="900">
                <a:solidFill>
                  <a:schemeClr val="bg1"/>
                </a:solidFill>
              </a:rPr>
              <a:t> (4) Billingsgate Fish Market, Wikipedia, </a:t>
            </a:r>
            <a:r>
              <a:rPr lang="en-GB" sz="900">
                <a:solidFill>
                  <a:schemeClr val="bg1"/>
                </a:solidFill>
                <a:hlinkClick r:id="rId6"/>
              </a:rPr>
              <a:t>https://en.wikipedia.org/wiki/Billingsgate_Fish_Market</a:t>
            </a:r>
            <a:r>
              <a:rPr lang="en-GB" sz="900">
                <a:solidFill>
                  <a:schemeClr val="bg1"/>
                </a:solidFill>
              </a:rPr>
              <a:t>, viewed 26/01/2017 (5) Thomas Rowlandson, Augustus Charles Pugin after John Bluick, Joseph Constantine Stadler, and Thomas Sutherland, ‘Billingsgate’ in ‘The Microcosm of London or London in Miniature, vol. , plate 9 (1808), </a:t>
            </a:r>
            <a:r>
              <a:rPr lang="en-GB" sz="900">
                <a:solidFill>
                  <a:schemeClr val="bg1"/>
                </a:solidFill>
                <a:hlinkClick r:id="rId7"/>
              </a:rPr>
              <a:t>https://en.wikipedia.org/wiki/File:Billingsgatemicrocosm.jpg</a:t>
            </a:r>
            <a:endParaRPr lang="en-GB" sz="10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685" y="921297"/>
            <a:ext cx="4491315" cy="224058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62875" y="1312742"/>
            <a:ext cx="853341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29" y="939353"/>
            <a:ext cx="4655014" cy="219153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99999" y="1628217"/>
            <a:ext cx="792088" cy="9356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14761" y="2262535"/>
            <a:ext cx="792088" cy="57606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160038" y="1315128"/>
            <a:ext cx="850807" cy="576064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l="3481"/>
          <a:stretch/>
        </p:blipFill>
        <p:spPr>
          <a:xfrm>
            <a:off x="6091920" y="3162075"/>
            <a:ext cx="3052080" cy="2544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19089" y="2570435"/>
            <a:ext cx="909526" cy="38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FF0000"/>
                </a:solidFill>
              </a:rPr>
              <a:t>1682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60039" y="3152989"/>
            <a:ext cx="909526" cy="38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FF0000"/>
                </a:solidFill>
              </a:rPr>
              <a:t>c.1910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88305" y="2642154"/>
            <a:ext cx="909526" cy="38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FF0000"/>
                </a:solidFill>
              </a:rPr>
              <a:t>1911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pic>
        <p:nvPicPr>
          <p:cNvPr id="1026" name="Picture 2" descr="File:Billingsgatemicrocosm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59" y="3137503"/>
            <a:ext cx="3142387" cy="25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-153278" y="5414775"/>
            <a:ext cx="909526" cy="38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FF0000"/>
                </a:solidFill>
              </a:rPr>
              <a:t>1808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2"/>
          <a:srcRect t="5369"/>
          <a:stretch/>
        </p:blipFill>
        <p:spPr>
          <a:xfrm>
            <a:off x="3059832" y="3130889"/>
            <a:ext cx="3032088" cy="25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SOUNDSCAPE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What were the drivers of sound? Example: Early Modern Cranes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14786"/>
            <a:ext cx="87484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Agas Map of London, ca. 1650-1651, pub. C. 1633, probably derived from the ‘Copperplate’ map of c. 1650, of which three sheets exist, 'Plan of London (circa 1560 to 1570)', in </a:t>
            </a:r>
            <a:r>
              <a:rPr lang="en-GB" sz="900" i="1">
                <a:solidFill>
                  <a:schemeClr val="bg1"/>
                </a:solidFill>
              </a:rPr>
              <a:t>Agas Map of London 1561</a:t>
            </a:r>
            <a:r>
              <a:rPr lang="en-GB" sz="900">
                <a:solidFill>
                  <a:schemeClr val="bg1"/>
                </a:solidFill>
              </a:rPr>
              <a:t> ([s.l.], 1633), </a:t>
            </a:r>
            <a:r>
              <a:rPr lang="en-GB" sz="900" i="1">
                <a:solidFill>
                  <a:schemeClr val="bg1"/>
                </a:solidFill>
              </a:rPr>
              <a:t>British History Online</a:t>
            </a:r>
            <a:r>
              <a:rPr lang="en-GB" sz="900">
                <a:solidFill>
                  <a:schemeClr val="bg1"/>
                </a:solidFill>
              </a:rPr>
              <a:t>, 'Plan of London (circa 1560 to 1570)', in </a:t>
            </a:r>
            <a:r>
              <a:rPr lang="en-GB" sz="900" i="1">
                <a:solidFill>
                  <a:schemeClr val="bg1"/>
                </a:solidFill>
              </a:rPr>
              <a:t>Agas Map of London 1561</a:t>
            </a:r>
            <a:r>
              <a:rPr lang="en-GB" sz="900">
                <a:solidFill>
                  <a:schemeClr val="bg1"/>
                </a:solidFill>
              </a:rPr>
              <a:t> ([s.l.], 1633), </a:t>
            </a:r>
            <a:r>
              <a:rPr lang="en-GB" sz="900" i="1">
                <a:solidFill>
                  <a:schemeClr val="bg1"/>
                </a:solidFill>
              </a:rPr>
              <a:t>British History Online</a:t>
            </a:r>
            <a:r>
              <a:rPr lang="en-GB" sz="900">
                <a:solidFill>
                  <a:schemeClr val="bg1"/>
                </a:solidFill>
              </a:rPr>
              <a:t> </a:t>
            </a:r>
          </a:p>
          <a:p>
            <a:r>
              <a:rPr lang="en-GB" sz="900">
                <a:solidFill>
                  <a:schemeClr val="bg1"/>
                </a:solidFill>
                <a:hlinkClick r:id="rId3"/>
              </a:rPr>
              <a:t>http://www.british-history.ac.uk/no-series/london-map-agas/1561</a:t>
            </a:r>
            <a:r>
              <a:rPr lang="en-GB" sz="900">
                <a:solidFill>
                  <a:schemeClr val="bg1"/>
                </a:solidFill>
              </a:rPr>
              <a:t> [accessed 15 December 2016]; Great Crane at Bruges,lifting wine barrels from a barge, four men walk inside the wheel on the near side of the crane, MIT online resource, </a:t>
            </a:r>
            <a:r>
              <a:rPr lang="en-GB" sz="900">
                <a:solidFill>
                  <a:schemeClr val="bg1"/>
                </a:solidFill>
                <a:hlinkClick r:id="rId4"/>
              </a:rPr>
              <a:t>http://web.mit.edu/21h.416/www/old/images/crane.html</a:t>
            </a:r>
            <a:endParaRPr lang="en-GB" sz="900">
              <a:solidFill>
                <a:schemeClr val="bg1"/>
              </a:solidFill>
            </a:endParaRPr>
          </a:p>
          <a:p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5856" y="4584236"/>
            <a:ext cx="5630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600" kern="0"/>
              <a:t>#maphackathon</a:t>
            </a:r>
          </a:p>
          <a:p>
            <a:pPr algn="ctr"/>
            <a:r>
              <a:rPr lang="en-GB" sz="1600"/>
              <a:t>Saturday, 11</a:t>
            </a:r>
            <a:r>
              <a:rPr lang="en-GB" sz="1600" baseline="30000"/>
              <a:t>th</a:t>
            </a:r>
            <a:r>
              <a:rPr lang="en-GB" sz="1600"/>
              <a:t> February 2017 (9 am to 6 pm)</a:t>
            </a:r>
          </a:p>
          <a:p>
            <a:pPr algn="ctr"/>
            <a:r>
              <a:rPr lang="en-GB" sz="1600"/>
              <a:t>Sunday, 12</a:t>
            </a:r>
            <a:r>
              <a:rPr lang="en-GB" sz="1600" baseline="30000"/>
              <a:t>th</a:t>
            </a:r>
            <a:r>
              <a:rPr lang="en-GB" sz="1600"/>
              <a:t> February 2017 (9 am to 6 pm)</a:t>
            </a:r>
          </a:p>
          <a:p>
            <a:pPr algn="ctr"/>
            <a:r>
              <a:rPr lang="en-GB" sz="1600"/>
              <a:t>Quayside room, Museum of London Docklands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237" y="1020039"/>
            <a:ext cx="6310763" cy="342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83" y="980728"/>
            <a:ext cx="3421804" cy="4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SMELLSCAPE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What did the Early Modern Thames shoreline smell like?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4353" y="6207597"/>
            <a:ext cx="91069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 ‘New York City's Streets Were Littered With Horse Manure, Carcasses’, in ‘6 Real Cities Destroyed By Incredibly Bizarre Apocalypses, blog article,  Kathy Benjamin,  May 25, 2016, </a:t>
            </a:r>
            <a:r>
              <a:rPr lang="en-GB" sz="900">
                <a:solidFill>
                  <a:schemeClr val="bg1"/>
                </a:solidFill>
                <a:hlinkClick r:id="rId3"/>
              </a:rPr>
              <a:t>http://www.cracked.com/article_24024_why-apocalypse-will-be-more-embarrassing-than-scary.html</a:t>
            </a:r>
            <a:r>
              <a:rPr lang="en-GB" sz="900">
                <a:solidFill>
                  <a:schemeClr val="bg1"/>
                </a:solidFill>
              </a:rPr>
              <a:t>; ‘The great horse manure crisis of 1894’, blog article. Bytes, July 16, 2011, </a:t>
            </a:r>
            <a:r>
              <a:rPr lang="en-GB" sz="900">
                <a:solidFill>
                  <a:schemeClr val="bg1"/>
                </a:solidFill>
                <a:hlinkClick r:id="rId4"/>
              </a:rPr>
              <a:t>http://bytesdaily.blogspot.co.uk/2011/07/great-horse-manure-crisis-of-1894.html</a:t>
            </a:r>
            <a:r>
              <a:rPr lang="en-GB" sz="900">
                <a:solidFill>
                  <a:schemeClr val="bg1"/>
                </a:solidFill>
              </a:rPr>
              <a:t>, photograph, Pymont Bridge, Sydney abput 1904; horse manure stock image</a:t>
            </a:r>
          </a:p>
          <a:p>
            <a:br>
              <a:rPr lang="en-GB" sz="900"/>
            </a:b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4818027"/>
            <a:ext cx="3917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en-US" sz="1050" b="1" kern="0"/>
              <a:t>#maphackathon</a:t>
            </a:r>
          </a:p>
          <a:p>
            <a:pPr algn="r"/>
            <a:r>
              <a:rPr lang="en-GB" sz="1050" b="1"/>
              <a:t>Saturday, 11</a:t>
            </a:r>
            <a:r>
              <a:rPr lang="en-GB" sz="1050" b="1" baseline="30000"/>
              <a:t>th</a:t>
            </a:r>
            <a:r>
              <a:rPr lang="en-GB" sz="1050" b="1"/>
              <a:t> February 2017 (9 am to 6 pm)</a:t>
            </a:r>
          </a:p>
          <a:p>
            <a:pPr algn="r"/>
            <a:r>
              <a:rPr lang="en-GB" sz="1050" b="1"/>
              <a:t>Sunday, 12</a:t>
            </a:r>
            <a:r>
              <a:rPr lang="en-GB" sz="1050" b="1" baseline="30000"/>
              <a:t>th</a:t>
            </a:r>
            <a:r>
              <a:rPr lang="en-GB" sz="1050" b="1"/>
              <a:t> February 2017 (9 am to 6 pm)</a:t>
            </a:r>
          </a:p>
          <a:p>
            <a:pPr algn="r"/>
            <a:r>
              <a:rPr lang="en-GB" sz="1050" b="1"/>
              <a:t>Quayside Room, Museum of London Docklands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8432"/>
            <a:ext cx="6228184" cy="2086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307" y="858432"/>
            <a:ext cx="3038475" cy="262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" y="2252693"/>
            <a:ext cx="3257550" cy="2543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685" y="3450866"/>
            <a:ext cx="3067315" cy="2641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53" y="4308548"/>
            <a:ext cx="2705345" cy="17905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4323" y="2806440"/>
            <a:ext cx="2832237" cy="19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5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 idx="4294967295"/>
          </p:nvPr>
        </p:nvSpPr>
        <p:spPr>
          <a:xfrm>
            <a:off x="0" y="116633"/>
            <a:ext cx="6156176" cy="461666"/>
          </a:xfrm>
        </p:spPr>
        <p:txBody>
          <a:bodyPr anchor="t">
            <a:normAutofit fontScale="90000"/>
          </a:bodyPr>
          <a:lstStyle/>
          <a:p>
            <a:r>
              <a:rPr lang="en-GB" sz="3100"/>
              <a:t>hack idea</a:t>
            </a:r>
            <a:r>
              <a:rPr lang="en-GB" sz="3100"/>
              <a:t>s</a:t>
            </a:r>
            <a:br>
              <a:rPr lang="en-GB" sz="1600" b="1"/>
            </a:br>
            <a:br>
              <a:rPr lang="en-GB" altLang="en-US" sz="1600"/>
            </a:br>
            <a:endParaRPr lang="en-GB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7864" y="5798585"/>
            <a:ext cx="8748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Third floor plan, Museum of London Docklands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356" y="1107859"/>
            <a:ext cx="5351639" cy="46948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2240" y="6246455"/>
            <a:ext cx="746193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Saturday, 11</a:t>
            </a:r>
            <a:r>
              <a:rPr lang="en-GB" sz="1200" b="1" baseline="30000"/>
              <a:t>th</a:t>
            </a:r>
            <a:r>
              <a:rPr lang="en-GB" sz="1200" b="1"/>
              <a:t> February 2017 (9 am to 6 pm); Sunday, 12</a:t>
            </a:r>
            <a:r>
              <a:rPr lang="en-GB" sz="1200" b="1" baseline="30000"/>
              <a:t>th</a:t>
            </a:r>
            <a:r>
              <a:rPr lang="en-GB" sz="1200" b="1"/>
              <a:t> February 2017 (9 am to 6 pm)</a:t>
            </a:r>
            <a:br>
              <a:rPr lang="en-GB" sz="1200" b="1"/>
            </a:br>
            <a:r>
              <a:rPr lang="en-GB" sz="1200" b="1"/>
              <a:t>Quayside Room, Museum of London Docklands</a:t>
            </a:r>
            <a:endParaRPr lang="en-GB" sz="1200"/>
          </a:p>
        </p:txBody>
      </p:sp>
      <p:sp>
        <p:nvSpPr>
          <p:cNvPr id="8" name="TextBox 7"/>
          <p:cNvSpPr txBox="1"/>
          <p:nvPr/>
        </p:nvSpPr>
        <p:spPr>
          <a:xfrm>
            <a:off x="80609" y="504431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Eleven hack ideas have been propose</a:t>
            </a:r>
            <a:r>
              <a:rPr lang="en-GB"/>
              <a:t>d</a:t>
            </a:r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1258" y="1107859"/>
            <a:ext cx="3372852" cy="4932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100" b="1"/>
              <a:t>Hack ideas looking for team members:</a:t>
            </a:r>
          </a:p>
          <a:p>
            <a:endParaRPr lang="en-GB" sz="500" b="1"/>
          </a:p>
          <a:p>
            <a:pPr marL="228600" indent="-228600">
              <a:buAutoNum type="arabicParenBoth"/>
            </a:pPr>
            <a:r>
              <a:rPr lang="en-GB" sz="850" b="1"/>
              <a:t>C17th/C18th Billingsgate fish market soundscape</a:t>
            </a:r>
          </a:p>
          <a:p>
            <a:pPr marL="228600" indent="-228600">
              <a:buAutoNum type="arabicParenBoth"/>
            </a:pPr>
            <a:r>
              <a:rPr lang="en-GB" sz="850" b="1"/>
              <a:t>Deptford Creek ship repair &amp; refitting yards, 1669 soundscape &amp; physical map [with Dr Amelia Fay, curator, Manitoba Museum, Canada]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Royal Naval shipyard at Deptford, late C17th 3D model [with Dr Amelia Fay, Manitoba Museum, Canada]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Directional &amp; ambient riverine &amp; shore sounds at Woolwich, November 1662 -  [Dr Tom Irvine, musicologist and MarineLives]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417 years of River Thames hydrology [with Crystal Safadi]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Simulation model of ship, lighter &amp; wherry movements on River Thames in C17th &amp; C18th [with Crystal Safadi]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Mapping the incidence of malaria in marshlands and levels of Early Modern River Thames (borrowing Mary Dobson methodology + modern data mining) [with Deborah Leem]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Modelling the built environment of the Thames shoreline in C17th &amp; C18th [with Dr Craig Spence]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Cartopop: Modifying David Rumsey cartography plug-in coded by Jack Reed (Geospatial engineer, Stanford University Library) to allowspecification of sub-set of maps for random display each time user opens a new Chrome window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Picturemash: Writing code to enable the creation of a large image repository, with combination of automated recognition + geolocation + community driven geolocation + tagging by date &amp; theme</a:t>
            </a:r>
          </a:p>
          <a:p>
            <a:pPr marL="228600" indent="-228600">
              <a:buFontTx/>
              <a:buAutoNum type="arabicParenBoth"/>
            </a:pPr>
            <a:r>
              <a:rPr lang="en-GB" sz="850" b="1"/>
              <a:t>Nametag: </a:t>
            </a:r>
            <a:r>
              <a:rPr lang="en-GB" sz="850" b="1"/>
              <a:t>Early Modern Thames geolocated gazeteer for automatic geotagging of places, buildings &amp; topographical features, to be used to increase geospatial searchability of text corpora and </a:t>
            </a:r>
            <a:r>
              <a:rPr lang="en-GB" sz="850" b="1"/>
              <a:t>scanned maps</a:t>
            </a:r>
          </a:p>
          <a:p>
            <a:pPr marL="228600" indent="-228600">
              <a:buFontTx/>
              <a:buAutoNum type="arabicParenBoth"/>
            </a:pPr>
            <a:endParaRPr lang="en-GB" sz="800" b="1"/>
          </a:p>
          <a:p>
            <a:r>
              <a:rPr lang="en-GB" sz="900" b="1"/>
              <a:t>Lots of opportunity to suggest new hack ideas, and to lead and form new teams, or to join existing ones</a:t>
            </a:r>
          </a:p>
          <a:p>
            <a:endParaRPr lang="en-GB" sz="900" b="1"/>
          </a:p>
        </p:txBody>
      </p:sp>
    </p:spTree>
    <p:extLst>
      <p:ext uri="{BB962C8B-B14F-4D97-AF65-F5344CB8AC3E}">
        <p14:creationId xmlns:p14="http://schemas.microsoft.com/office/powerpoint/2010/main" val="25876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Geographical scope: London Bridge to Woolwich - Thames, foreshore, built shoreside, adjacent parishes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321" y="6381328"/>
            <a:ext cx="7904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</a:rPr>
              <a:t>Source: Layers of London, alpha test site, landing map: </a:t>
            </a:r>
            <a:r>
              <a:rPr lang="en-GB" sz="1000">
                <a:solidFill>
                  <a:schemeClr val="bg1"/>
                </a:solidFill>
                <a:hlinkClick r:id="rId3"/>
              </a:rPr>
              <a:t>http://alpha.layersoflondon.org/the-map</a:t>
            </a:r>
            <a:r>
              <a:rPr lang="en-GB" sz="1000">
                <a:solidFill>
                  <a:schemeClr val="bg1"/>
                </a:solidFill>
              </a:rPr>
              <a:t>, Morgan map (1682) overlay; RAF aerial maps overlay; MarineLives &amp; Maphackathon annotations</a:t>
            </a:r>
          </a:p>
          <a:p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761" y="5408469"/>
            <a:ext cx="7707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Saturday, 11</a:t>
            </a:r>
            <a:r>
              <a:rPr lang="en-GB" sz="1600" baseline="30000">
                <a:solidFill>
                  <a:srgbClr val="FF0000"/>
                </a:solidFill>
              </a:rPr>
              <a:t>th</a:t>
            </a:r>
            <a:r>
              <a:rPr lang="en-GB" sz="1600">
                <a:solidFill>
                  <a:srgbClr val="FF0000"/>
                </a:solidFill>
              </a:rPr>
              <a:t> February 2017 (9 am to 6 pm); Sunday, 12</a:t>
            </a:r>
            <a:r>
              <a:rPr lang="en-GB" sz="1600" baseline="30000">
                <a:solidFill>
                  <a:srgbClr val="FF0000"/>
                </a:solidFill>
              </a:rPr>
              <a:t>th</a:t>
            </a:r>
            <a:r>
              <a:rPr lang="en-GB" sz="1600">
                <a:solidFill>
                  <a:srgbClr val="FF0000"/>
                </a:solidFill>
              </a:rPr>
              <a:t> February 2017 (9 am to 6 pm) Quayside Room, Museum of London Docklands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712"/>
            <a:ext cx="9143999" cy="45457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5656" y="2945189"/>
            <a:ext cx="3384376" cy="18519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259632" y="4797152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accent2">
                    <a:lumMod val="50000"/>
                  </a:schemeClr>
                </a:solidFill>
              </a:rPr>
              <a:t>Red boundary marks Maphackathon geographical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50117" y="4366579"/>
            <a:ext cx="1024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Deptford</a:t>
            </a:r>
          </a:p>
          <a:p>
            <a:pPr algn="ctr"/>
            <a:r>
              <a:rPr lang="en-GB" sz="1000"/>
              <a:t>soundscape</a:t>
            </a:r>
          </a:p>
        </p:txBody>
      </p:sp>
      <p:sp>
        <p:nvSpPr>
          <p:cNvPr id="16" name="Star: 5 Points 15"/>
          <p:cNvSpPr/>
          <p:nvPr/>
        </p:nvSpPr>
        <p:spPr>
          <a:xfrm>
            <a:off x="2771801" y="4313952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5" name="Star: 5 Points 14"/>
          <p:cNvSpPr/>
          <p:nvPr/>
        </p:nvSpPr>
        <p:spPr>
          <a:xfrm>
            <a:off x="4716016" y="3933056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4067944" y="407248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Woolwich</a:t>
            </a:r>
          </a:p>
          <a:p>
            <a:pPr algn="ctr"/>
            <a:r>
              <a:rPr lang="en-GB" sz="1000"/>
              <a:t>soundscape</a:t>
            </a:r>
          </a:p>
        </p:txBody>
      </p:sp>
      <p:sp>
        <p:nvSpPr>
          <p:cNvPr id="19" name="Star: 5 Points 18"/>
          <p:cNvSpPr/>
          <p:nvPr/>
        </p:nvSpPr>
        <p:spPr>
          <a:xfrm>
            <a:off x="2710841" y="4100592"/>
            <a:ext cx="144016" cy="14401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899756" y="4160512"/>
            <a:ext cx="10247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Deptford</a:t>
            </a:r>
          </a:p>
          <a:p>
            <a:pPr algn="ctr"/>
            <a:r>
              <a:rPr lang="en-GB" sz="1000"/>
              <a:t>Naval dockyard</a:t>
            </a:r>
          </a:p>
          <a:p>
            <a:pPr algn="ctr"/>
            <a:r>
              <a:rPr lang="en-GB" sz="1000"/>
              <a:t>3D model</a:t>
            </a:r>
          </a:p>
        </p:txBody>
      </p:sp>
      <p:sp>
        <p:nvSpPr>
          <p:cNvPr id="21" name="Star: 5 Points 20"/>
          <p:cNvSpPr/>
          <p:nvPr/>
        </p:nvSpPr>
        <p:spPr>
          <a:xfrm>
            <a:off x="1691680" y="3429000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1330773" y="3039948"/>
            <a:ext cx="1024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Billingsgate soundscape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5739" y="3121477"/>
            <a:ext cx="128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Ship, lighter, wherry simulation model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029" y="3243525"/>
            <a:ext cx="128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417 years Thames hydrology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20591" y="363234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Mapping malaria</a:t>
            </a:r>
          </a:p>
        </p:txBody>
      </p:sp>
      <p:sp>
        <p:nvSpPr>
          <p:cNvPr id="26" name="Star: 5 Points 25"/>
          <p:cNvSpPr/>
          <p:nvPr/>
        </p:nvSpPr>
        <p:spPr>
          <a:xfrm>
            <a:off x="3103116" y="3939406"/>
            <a:ext cx="144016" cy="144016"/>
          </a:xfrm>
          <a:prstGeom prst="star5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tar: 5 Points 26"/>
          <p:cNvSpPr/>
          <p:nvPr/>
        </p:nvSpPr>
        <p:spPr>
          <a:xfrm>
            <a:off x="3795266" y="4110856"/>
            <a:ext cx="144016" cy="144016"/>
          </a:xfrm>
          <a:prstGeom prst="star5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tar: 5 Points 27"/>
          <p:cNvSpPr/>
          <p:nvPr/>
        </p:nvSpPr>
        <p:spPr>
          <a:xfrm>
            <a:off x="4106416" y="3602856"/>
            <a:ext cx="144016" cy="144016"/>
          </a:xfrm>
          <a:prstGeom prst="star5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tar: 5 Points 28"/>
          <p:cNvSpPr/>
          <p:nvPr/>
        </p:nvSpPr>
        <p:spPr>
          <a:xfrm>
            <a:off x="2126641" y="3516392"/>
            <a:ext cx="144016" cy="14401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tar: 5 Points 29"/>
          <p:cNvSpPr/>
          <p:nvPr/>
        </p:nvSpPr>
        <p:spPr>
          <a:xfrm>
            <a:off x="1815491" y="3668792"/>
            <a:ext cx="144016" cy="14401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1385601" y="3803025"/>
            <a:ext cx="176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/>
              <a:t>Mapping built environment</a:t>
            </a:r>
          </a:p>
          <a:p>
            <a:pPr algn="ctr"/>
            <a:r>
              <a:rPr lang="en-GB" sz="1000"/>
              <a:t>of shoreline</a:t>
            </a:r>
          </a:p>
        </p:txBody>
      </p:sp>
      <p:sp>
        <p:nvSpPr>
          <p:cNvPr id="32" name="Star: 5 Points 31"/>
          <p:cNvSpPr/>
          <p:nvPr/>
        </p:nvSpPr>
        <p:spPr>
          <a:xfrm>
            <a:off x="5582766" y="4522237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752852" y="447259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Soundscapes</a:t>
            </a:r>
          </a:p>
        </p:txBody>
      </p:sp>
      <p:sp>
        <p:nvSpPr>
          <p:cNvPr id="33" name="Star: 5 Points 32"/>
          <p:cNvSpPr/>
          <p:nvPr/>
        </p:nvSpPr>
        <p:spPr>
          <a:xfrm>
            <a:off x="5574691" y="4297442"/>
            <a:ext cx="144016" cy="14401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tar: 5 Points 33"/>
          <p:cNvSpPr/>
          <p:nvPr/>
        </p:nvSpPr>
        <p:spPr>
          <a:xfrm>
            <a:off x="2279041" y="3668792"/>
            <a:ext cx="144016" cy="14401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746502" y="4218599"/>
            <a:ext cx="1561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Built environment</a:t>
            </a:r>
          </a:p>
        </p:txBody>
      </p:sp>
      <p:sp>
        <p:nvSpPr>
          <p:cNvPr id="37" name="Star: 5 Points 36"/>
          <p:cNvSpPr/>
          <p:nvPr/>
        </p:nvSpPr>
        <p:spPr>
          <a:xfrm>
            <a:off x="5582766" y="4764997"/>
            <a:ext cx="144016" cy="144016"/>
          </a:xfrm>
          <a:prstGeom prst="star5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5752852" y="4707549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Smellscapes</a:t>
            </a:r>
          </a:p>
        </p:txBody>
      </p:sp>
    </p:spTree>
    <p:extLst>
      <p:ext uri="{BB962C8B-B14F-4D97-AF65-F5344CB8AC3E}">
        <p14:creationId xmlns:p14="http://schemas.microsoft.com/office/powerpoint/2010/main" val="34968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17826"/>
          </a:xfrm>
          <a:prstGeom prst="rect">
            <a:avLst/>
          </a:prstGeom>
        </p:spPr>
      </p:pic>
      <p:sp>
        <p:nvSpPr>
          <p:cNvPr id="5" name="Star: 5 Points 4"/>
          <p:cNvSpPr/>
          <p:nvPr/>
        </p:nvSpPr>
        <p:spPr>
          <a:xfrm>
            <a:off x="1786548" y="2644532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tar: 5 Points 5"/>
          <p:cNvSpPr/>
          <p:nvPr/>
        </p:nvSpPr>
        <p:spPr>
          <a:xfrm>
            <a:off x="6372200" y="3436620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tar: 5 Points 6"/>
          <p:cNvSpPr/>
          <p:nvPr/>
        </p:nvSpPr>
        <p:spPr>
          <a:xfrm>
            <a:off x="307524" y="5073372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79512" y="470800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KEY</a:t>
            </a:r>
          </a:p>
        </p:txBody>
      </p:sp>
      <p:sp>
        <p:nvSpPr>
          <p:cNvPr id="9" name="Star: 5 Points 8"/>
          <p:cNvSpPr/>
          <p:nvPr/>
        </p:nvSpPr>
        <p:spPr>
          <a:xfrm>
            <a:off x="307524" y="534769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54792" y="503007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Virtual team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172" y="5281538"/>
            <a:ext cx="143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Travel to hack</a:t>
            </a:r>
          </a:p>
        </p:txBody>
      </p:sp>
      <p:sp>
        <p:nvSpPr>
          <p:cNvPr id="12" name="Star: 5 Points 11"/>
          <p:cNvSpPr/>
          <p:nvPr/>
        </p:nvSpPr>
        <p:spPr>
          <a:xfrm>
            <a:off x="4208964" y="266545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ar: 5 Points 12"/>
          <p:cNvSpPr/>
          <p:nvPr/>
        </p:nvSpPr>
        <p:spPr>
          <a:xfrm>
            <a:off x="4323264" y="282547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5 Points 13"/>
          <p:cNvSpPr/>
          <p:nvPr/>
        </p:nvSpPr>
        <p:spPr>
          <a:xfrm>
            <a:off x="4003224" y="260449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5 Points 14"/>
          <p:cNvSpPr/>
          <p:nvPr/>
        </p:nvSpPr>
        <p:spPr>
          <a:xfrm>
            <a:off x="4353744" y="272641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25760" y="5527261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 </a:t>
            </a:r>
            <a:r>
              <a:rPr lang="en-GB" sz="900">
                <a:solidFill>
                  <a:schemeClr val="bg1"/>
                </a:solidFill>
                <a:hlinkClick r:id="rId3"/>
              </a:rPr>
              <a:t>https://www.openstreetmap.org</a:t>
            </a:r>
            <a:endParaRPr lang="en-GB" sz="900">
              <a:solidFill>
                <a:schemeClr val="bg1"/>
              </a:solidFill>
            </a:endParaRPr>
          </a:p>
          <a:p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17" name="Star: 5 Points 16"/>
          <p:cNvSpPr/>
          <p:nvPr/>
        </p:nvSpPr>
        <p:spPr>
          <a:xfrm>
            <a:off x="4140384" y="2558772"/>
            <a:ext cx="144016" cy="144016"/>
          </a:xfrm>
          <a:prstGeom prst="star5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07503" y="116633"/>
            <a:ext cx="8136905" cy="86409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800"/>
              <a:t>team members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48304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Our virtual and physical team members are coming a long way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0424" y="6113797"/>
            <a:ext cx="7650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With thanks to our financial sponsors and our technical, knowledge and data partners and providers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61980" y="6415562"/>
            <a:ext cx="8898895" cy="377595"/>
            <a:chOff x="161980" y="6415562"/>
            <a:chExt cx="8898895" cy="37759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80" y="6415562"/>
              <a:ext cx="421208" cy="35765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16" y="6417467"/>
              <a:ext cx="455219" cy="35574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639" y="6421862"/>
              <a:ext cx="1061776" cy="35765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4120" y="6426149"/>
              <a:ext cx="759565" cy="36065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29207" y="6432583"/>
              <a:ext cx="692869" cy="3469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2500" y="6429723"/>
              <a:ext cx="433375" cy="35708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8316" y="6438983"/>
              <a:ext cx="603517" cy="35417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5453" y="6428216"/>
              <a:ext cx="426412" cy="35859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321" y="6432583"/>
              <a:ext cx="473475" cy="34688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5479" y="6432582"/>
              <a:ext cx="457622" cy="34063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2165" y="6428986"/>
              <a:ext cx="486967" cy="34423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1846" y="6432582"/>
              <a:ext cx="420090" cy="3475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22032" y="6439064"/>
              <a:ext cx="551341" cy="34103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13469" y="6439064"/>
              <a:ext cx="524292" cy="34868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479697" y="6437592"/>
              <a:ext cx="581178" cy="342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0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7" y="1232921"/>
            <a:ext cx="4968552" cy="2299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8" y="3635487"/>
            <a:ext cx="4935201" cy="22115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7503" y="116633"/>
            <a:ext cx="8136905" cy="86409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800"/>
              <a:t>QGIS &amp; ARCGIS WORKSHOP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483048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Hands on afternoon workshop in QGIS &amp; ArcGIS in the Cloud for historians, archaeologists, and musicologists – beginners &amp; intermediate/advanced sessions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0404" y="1218348"/>
            <a:ext cx="36460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/>
              <a:t>Go from a beginner to your first map layer and post your layer to the commons</a:t>
            </a:r>
          </a:p>
          <a:p>
            <a:endParaRPr lang="en-GB" sz="1000" b="1"/>
          </a:p>
          <a:p>
            <a:r>
              <a:rPr lang="en-GB" sz="1400" b="1"/>
              <a:t>Hone your intermediate mapping skills (vectorisation, layer making)</a:t>
            </a:r>
          </a:p>
          <a:p>
            <a:endParaRPr lang="en-GB" sz="1000" b="1"/>
          </a:p>
          <a:p>
            <a:r>
              <a:rPr lang="en-GB" sz="1400" b="1"/>
              <a:t>Tailored for the immediate needs of Maphackathon teams</a:t>
            </a:r>
          </a:p>
          <a:p>
            <a:endParaRPr lang="en-GB" sz="1000" b="1"/>
          </a:p>
          <a:p>
            <a:r>
              <a:rPr lang="en-GB" sz="1400" b="1"/>
              <a:t>Help with installation</a:t>
            </a:r>
          </a:p>
          <a:p>
            <a:endParaRPr lang="en-GB" sz="1000" b="1"/>
          </a:p>
          <a:p>
            <a:r>
              <a:rPr lang="en-GB" sz="1400" b="1"/>
              <a:t>Troubleshooting team problems</a:t>
            </a:r>
          </a:p>
          <a:p>
            <a:endParaRPr lang="en-GB" sz="1000" b="1"/>
          </a:p>
          <a:p>
            <a:r>
              <a:rPr lang="en-GB" sz="1400" b="1"/>
              <a:t>Strengthen your QGIS for historian skills as taught at the IHR and in the Programming Historian course material</a:t>
            </a:r>
          </a:p>
          <a:p>
            <a:endParaRPr lang="en-GB" sz="1000" b="1"/>
          </a:p>
          <a:p>
            <a:r>
              <a:rPr lang="en-GB" sz="1400" b="1"/>
              <a:t>Learn from Mike Turner, Head of GIS at Tideway, who does this propfessionally for London and the Thames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8950" y="5225664"/>
            <a:ext cx="376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rgbClr val="FF0000"/>
                </a:solidFill>
              </a:rPr>
              <a:t>Early Modern Thames Maphackathon</a:t>
            </a:r>
          </a:p>
          <a:p>
            <a:pPr algn="ctr"/>
            <a:r>
              <a:rPr lang="en-GB" sz="1200" b="1">
                <a:solidFill>
                  <a:srgbClr val="FF0000"/>
                </a:solidFill>
              </a:rPr>
              <a:t>Workshop 1: QGIS &amp; ArcGIS</a:t>
            </a:r>
          </a:p>
          <a:p>
            <a:pPr algn="ctr"/>
            <a:r>
              <a:rPr lang="en-GB" sz="1200" b="1">
                <a:solidFill>
                  <a:srgbClr val="FF0000"/>
                </a:solidFill>
              </a:rPr>
              <a:t>Saturday pm, February 11</a:t>
            </a:r>
            <a:r>
              <a:rPr lang="en-GB" sz="1200" b="1" baseline="30000">
                <a:solidFill>
                  <a:srgbClr val="FF0000"/>
                </a:solidFill>
              </a:rPr>
              <a:t>th</a:t>
            </a:r>
            <a:r>
              <a:rPr lang="en-GB" sz="1200" b="1">
                <a:solidFill>
                  <a:srgbClr val="FF0000"/>
                </a:solidFill>
              </a:rPr>
              <a:t>, 2017</a:t>
            </a:r>
          </a:p>
          <a:p>
            <a:pPr algn="ctr"/>
            <a:r>
              <a:rPr lang="en-GB" sz="1200" b="1">
                <a:solidFill>
                  <a:srgbClr val="FF0000"/>
                </a:solidFill>
              </a:rPr>
              <a:t>Quayside Room, Museum of London Docklands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41" y="6165304"/>
            <a:ext cx="87484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</a:t>
            </a:r>
            <a:r>
              <a:rPr lang="en-GB" sz="900">
                <a:solidFill>
                  <a:schemeClr val="bg1"/>
                </a:solidFill>
                <a:hlinkClick r:id="rId4"/>
              </a:rPr>
              <a:t>https://www.eventbrite.co.uk/e/maphackathon-tickets-30469473014</a:t>
            </a:r>
            <a:endParaRPr lang="en-GB" sz="900">
              <a:solidFill>
                <a:schemeClr val="bg1"/>
              </a:solidFill>
            </a:endParaRPr>
          </a:p>
          <a:p>
            <a:endParaRPr lang="en-GB" sz="900">
              <a:solidFill>
                <a:schemeClr val="bg1"/>
              </a:solidFill>
            </a:endParaRPr>
          </a:p>
          <a:p>
            <a:endParaRPr lang="en-GB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6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8135938" cy="865187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BUILT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How does the social geography of the Early Modern Thames compare with today’s lived experience?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321" y="6381328"/>
            <a:ext cx="790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</a:rPr>
              <a:t>Source: Trust for London: Tackling poverty and inequality; </a:t>
            </a:r>
            <a:r>
              <a:rPr lang="en-GB" sz="1000">
                <a:solidFill>
                  <a:schemeClr val="bg1"/>
                </a:solidFill>
                <a:hlinkClick r:id="rId3"/>
              </a:rPr>
              <a:t>http://www.londonspovertyprofile.org.uk/</a:t>
            </a:r>
            <a:endParaRPr lang="en-GB" sz="1000">
              <a:solidFill>
                <a:schemeClr val="bg1"/>
              </a:solidFill>
            </a:endParaRPr>
          </a:p>
          <a:p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4" name="Star: 5 Points 3"/>
          <p:cNvSpPr/>
          <p:nvPr/>
        </p:nvSpPr>
        <p:spPr>
          <a:xfrm>
            <a:off x="4991759" y="952255"/>
            <a:ext cx="144016" cy="2017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/>
          <p:cNvSpPr/>
          <p:nvPr/>
        </p:nvSpPr>
        <p:spPr>
          <a:xfrm>
            <a:off x="4759860" y="961520"/>
            <a:ext cx="144016" cy="14401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78" y="803118"/>
            <a:ext cx="7712974" cy="50967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71130" y="2852935"/>
            <a:ext cx="2840830" cy="13681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2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018"/>
            <a:ext cx="9144000" cy="4769963"/>
          </a:xfrm>
          <a:prstGeom prst="rect">
            <a:avLst/>
          </a:prstGeom>
        </p:spPr>
      </p:pic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43652" y="80685"/>
            <a:ext cx="8604448" cy="442809"/>
          </a:xfrm>
        </p:spPr>
        <p:txBody>
          <a:bodyPr anchor="t">
            <a:normAutofit fontScale="90000"/>
          </a:bodyPr>
          <a:lstStyle/>
          <a:p>
            <a:pPr algn="l" eaLnBrk="1" hangingPunct="1"/>
            <a:r>
              <a:rPr lang="en-GB" altLang="en-US" sz="2800"/>
              <a:t>LAND USE</a:t>
            </a:r>
            <a:br>
              <a:rPr lang="en-GB" altLang="en-US" sz="800"/>
            </a:br>
            <a:br>
              <a:rPr lang="en-GB" altLang="en-US" sz="800"/>
            </a:br>
            <a:endParaRPr lang="en-GB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1819" y="496975"/>
            <a:ext cx="6538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Where were the fields, the marshes and the trees along the Early Modern Thames?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</p:spTree>
    <p:extLst>
      <p:ext uri="{BB962C8B-B14F-4D97-AF65-F5344CB8AC3E}">
        <p14:creationId xmlns:p14="http://schemas.microsoft.com/office/powerpoint/2010/main" val="398385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BUILT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Built areas on north shore of Thames to west of London Bridge match buildings in south prospect of London inset in the same map (John Bowles, map of London (1742): Example - Watermill by Broken Wharf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41" y="6165304"/>
            <a:ext cx="87484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London, England (1742), raster image, printer: John Bowles, viewed in Stanford Universities Library Earthworks GIS viewer; digitised by Harvard University: </a:t>
            </a:r>
            <a:r>
              <a:rPr lang="en-GB" sz="900">
                <a:solidFill>
                  <a:schemeClr val="bg1"/>
                </a:solidFill>
                <a:hlinkClick r:id="rId3"/>
              </a:rPr>
              <a:t>https://earthworks.stanford.edu/catalog/harvard-g5754-l7-1</a:t>
            </a:r>
            <a:endParaRPr lang="en-GB" sz="900">
              <a:solidFill>
                <a:schemeClr val="bg1"/>
              </a:solidFill>
            </a:endParaRPr>
          </a:p>
          <a:p>
            <a:endParaRPr lang="en-GB" sz="9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81750"/>
            <a:ext cx="7622782" cy="3460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4" y="3933056"/>
            <a:ext cx="7888882" cy="205336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15816" y="2708920"/>
            <a:ext cx="576064" cy="5760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2627784" y="4721376"/>
            <a:ext cx="576064" cy="5760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98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itle 1"/>
          <p:cNvSpPr>
            <a:spLocks noGrp="1"/>
          </p:cNvSpPr>
          <p:nvPr>
            <p:ph type="title"/>
          </p:nvPr>
        </p:nvSpPr>
        <p:spPr>
          <a:xfrm>
            <a:off x="107503" y="116633"/>
            <a:ext cx="8136905" cy="864095"/>
          </a:xfrm>
        </p:spPr>
        <p:txBody>
          <a:bodyPr anchor="t">
            <a:normAutofit/>
          </a:bodyPr>
          <a:lstStyle/>
          <a:p>
            <a:pPr algn="l" eaLnBrk="1" hangingPunct="1"/>
            <a:r>
              <a:rPr lang="en-GB" altLang="en-US" sz="2800"/>
              <a:t>BUILT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72" y="116633"/>
            <a:ext cx="206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/>
              <a:t>EARLY MODERN THAMES MAPHACKATHON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819" y="496975"/>
            <a:ext cx="878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Bugsby marsh &amp; Greenwich marsh, G.W. Bacon &amp; Co.,1888 v. 1904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14786"/>
            <a:ext cx="8748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1"/>
                </a:solidFill>
              </a:rPr>
              <a:t>Source:  Greenwich, Blackwall, Docklands sheet, 9 inches to mile, G.W. Bacon &amp; Co, The Strand, 1888 &amp; 1904, EOTW Books &amp; Maps</a:t>
            </a:r>
          </a:p>
        </p:txBody>
      </p:sp>
      <p:pic>
        <p:nvPicPr>
          <p:cNvPr id="9" name="Picture 8" descr="Blackwall-Greenwich-old-Map-London-1888-D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69" y="855277"/>
            <a:ext cx="3456256" cy="515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i.ebayimg.com/images/g/mvEAAOSwxH1UHC2d/s-l160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29" y="864414"/>
            <a:ext cx="3430812" cy="5137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36408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161054</TotalTime>
  <Words>1311</Words>
  <Application>Microsoft Office PowerPoint</Application>
  <PresentationFormat>On-screen Show (4:3)</PresentationFormat>
  <Paragraphs>132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 Mapping the Early Modern Thames shoreline   </vt:lpstr>
      <vt:lpstr>hack ideas  </vt:lpstr>
      <vt:lpstr>MAPHACKATHON</vt:lpstr>
      <vt:lpstr>PowerPoint Presentation</vt:lpstr>
      <vt:lpstr>PowerPoint Presentation</vt:lpstr>
      <vt:lpstr>BUILT ENVIRONMENT</vt:lpstr>
      <vt:lpstr>LAND USE  </vt:lpstr>
      <vt:lpstr>BUILT ENVIRONMENT</vt:lpstr>
      <vt:lpstr>BUILT ENVIRONMENT</vt:lpstr>
      <vt:lpstr>SOUNDSCAPE</vt:lpstr>
      <vt:lpstr>BILLINGSGATE SOUNDSCAPE HACK </vt:lpstr>
      <vt:lpstr>SOUNDSCAPE</vt:lpstr>
      <vt:lpstr>SMELLSCAPE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Maphackathon_Introduction_12122016</dc:title>
  <dc:subject>Oxford University Seminar</dc:subject>
  <dc:creator>Colin Greenstreet</dc:creator>
  <cp:lastModifiedBy>Colin Greenstreet</cp:lastModifiedBy>
  <cp:revision>1010</cp:revision>
  <cp:lastPrinted>2014-10-09T10:52:29Z</cp:lastPrinted>
  <dcterms:created xsi:type="dcterms:W3CDTF">2013-05-20T16:20:04Z</dcterms:created>
  <dcterms:modified xsi:type="dcterms:W3CDTF">2017-02-06T16:59:08Z</dcterms:modified>
</cp:coreProperties>
</file>